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257" r:id="rId2"/>
    <p:sldId id="326" r:id="rId3"/>
    <p:sldId id="331" r:id="rId4"/>
    <p:sldId id="332" r:id="rId5"/>
    <p:sldId id="306" r:id="rId6"/>
    <p:sldId id="327" r:id="rId7"/>
    <p:sldId id="307" r:id="rId8"/>
    <p:sldId id="308" r:id="rId9"/>
    <p:sldId id="309" r:id="rId10"/>
    <p:sldId id="310" r:id="rId11"/>
    <p:sldId id="314" r:id="rId12"/>
    <p:sldId id="311" r:id="rId13"/>
    <p:sldId id="312" r:id="rId14"/>
    <p:sldId id="316" r:id="rId15"/>
    <p:sldId id="317" r:id="rId16"/>
    <p:sldId id="313" r:id="rId17"/>
    <p:sldId id="319" r:id="rId18"/>
    <p:sldId id="320" r:id="rId19"/>
    <p:sldId id="329" r:id="rId20"/>
    <p:sldId id="322" r:id="rId21"/>
    <p:sldId id="328" r:id="rId22"/>
    <p:sldId id="330" r:id="rId23"/>
    <p:sldId id="305" r:id="rId24"/>
  </p:sldIdLst>
  <p:sldSz cx="9144000" cy="6858000" type="screen4x3"/>
  <p:notesSz cx="6805613" cy="9939338"/>
  <p:embeddedFontLs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14E"/>
    <a:srgbClr val="8DBDF7"/>
    <a:srgbClr val="3D3C3E"/>
    <a:srgbClr val="063656"/>
    <a:srgbClr val="08456E"/>
    <a:srgbClr val="569CF0"/>
    <a:srgbClr val="5DAAFF"/>
    <a:srgbClr val="47B0FF"/>
    <a:srgbClr val="E3EAF5"/>
    <a:srgbClr val="DD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51" autoAdjust="0"/>
    <p:restoredTop sz="86364" autoAdjust="0"/>
  </p:normalViewPr>
  <p:slideViewPr>
    <p:cSldViewPr snapToGrid="0">
      <p:cViewPr varScale="1">
        <p:scale>
          <a:sx n="95" d="100"/>
          <a:sy n="95" d="100"/>
        </p:scale>
        <p:origin x="63" y="399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-7752"/>
    </p:cViewPr>
  </p:sorterViewPr>
  <p:notesViewPr>
    <p:cSldViewPr snapToGrid="0" showGuides="1">
      <p:cViewPr varScale="1">
        <p:scale>
          <a:sx n="75" d="100"/>
          <a:sy n="75" d="100"/>
        </p:scale>
        <p:origin x="2717" y="48"/>
      </p:cViewPr>
      <p:guideLst>
        <p:guide orient="horz" pos="3131"/>
        <p:guide pos="214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2018-09-02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2018-09-02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5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729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014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827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367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4819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9324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873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9900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9283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187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9677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8249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8592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4581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3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755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429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346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149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358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588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668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2018-09-02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제목을 입력하세요</a:t>
            </a:r>
            <a:endParaRPr lang="en-US" altLang="ko-KR" dirty="0" smtClean="0"/>
          </a:p>
          <a:p>
            <a:pPr lvl="0"/>
            <a:endParaRPr lang="ko-KR" altLang="en-US" dirty="0" smtClean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2018-09-02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 smtClean="0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내용을 입력하십시오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2018-09-02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2018-09-02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2018-09-02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2018-09-02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unho0130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yunho0130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nho0130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lipp.net/questions/80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https://www.continuum.io/downloads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jpeg"/><Relationship Id="rId4" Type="http://schemas.openxmlformats.org/officeDocument/2006/relationships/hyperlink" Target="http://www.dorkly.com/post/75301/videogame-jobs-expectation-vs-reality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forms/37h0riO2xeYHPsUu2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join?source=header-hom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3" y="1902397"/>
            <a:ext cx="8406000" cy="1532289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Business </a:t>
            </a:r>
            <a:r>
              <a:rPr lang="en-US" altLang="ko-KR" sz="4000" b="1" spc="-250" dirty="0" err="1">
                <a:solidFill>
                  <a:schemeClr val="accent4">
                    <a:lumMod val="50000"/>
                  </a:schemeClr>
                </a:solidFill>
              </a:rPr>
              <a:t>Bigdata</a:t>
            </a:r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 Analysis</a:t>
            </a:r>
            <a:b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altLang="ko-KR" sz="4000" b="1" spc="-250" dirty="0" smtClean="0">
                <a:solidFill>
                  <a:schemeClr val="accent4">
                    <a:lumMod val="50000"/>
                  </a:schemeClr>
                </a:solidFill>
              </a:rPr>
              <a:t>00 Introduction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/>
          <p:cNvSpPr txBox="1">
            <a:spLocks/>
          </p:cNvSpPr>
          <p:nvPr/>
        </p:nvSpPr>
        <p:spPr>
          <a:xfrm>
            <a:off x="364803" y="3901440"/>
            <a:ext cx="8406000" cy="22707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endParaRPr lang="en-US" altLang="ko-KR" sz="28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맹 윤 호 </a:t>
            </a:r>
          </a:p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Yunho Maeng </a:t>
            </a:r>
          </a:p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yunho0130@gmail.com</a:t>
            </a: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Instructor Profile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63694" y="-19761"/>
            <a:ext cx="32431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2018 </a:t>
            </a:r>
            <a:r>
              <a:rPr lang="ko-KR" altLang="en-US" sz="1000" dirty="0" smtClean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 smtClean="0">
                <a:solidFill>
                  <a:schemeClr val="bg1"/>
                </a:solidFill>
              </a:rPr>
              <a:t>Business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Bigdata</a:t>
            </a:r>
            <a:r>
              <a:rPr lang="en-US" altLang="ko-KR" sz="1000" dirty="0" smtClean="0">
                <a:solidFill>
                  <a:schemeClr val="bg1"/>
                </a:solidFill>
              </a:rPr>
              <a:t> Analysis </a:t>
            </a:r>
            <a:r>
              <a:rPr lang="ko-KR" altLang="en-US" sz="1000" dirty="0" smtClean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10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Hyundai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Asan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Nanum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Foundation Lecture (2016)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08" y="1558154"/>
            <a:ext cx="7524161" cy="51589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36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Instructor Profile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63694" y="-19761"/>
            <a:ext cx="32431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2018 </a:t>
            </a:r>
            <a:r>
              <a:rPr lang="ko-KR" altLang="en-US" sz="1000" dirty="0" smtClean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 smtClean="0">
                <a:solidFill>
                  <a:schemeClr val="bg1"/>
                </a:solidFill>
              </a:rPr>
              <a:t>Business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Bigdata</a:t>
            </a:r>
            <a:r>
              <a:rPr lang="en-US" altLang="ko-KR" sz="1000" dirty="0" smtClean="0">
                <a:solidFill>
                  <a:schemeClr val="bg1"/>
                </a:solidFill>
              </a:rPr>
              <a:t> Analysis </a:t>
            </a:r>
            <a:r>
              <a:rPr lang="ko-KR" altLang="en-US" sz="1000" dirty="0" smtClean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11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KISTI, A Research on Typology of Knowledge Service through Business Needs Analysis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(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2015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)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29729" y="1704022"/>
            <a:ext cx="36005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한글 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Topic Modeling </a:t>
            </a: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을 통한 의미추출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303898" y="3398314"/>
            <a:ext cx="2005013" cy="2915362"/>
            <a:chOff x="1260891" y="2056343"/>
            <a:chExt cx="2005013" cy="2915362"/>
          </a:xfrm>
        </p:grpSpPr>
        <p:pic>
          <p:nvPicPr>
            <p:cNvPr id="14" name="_x284152184" descr="EMB00002198931c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0891" y="2056343"/>
              <a:ext cx="2005013" cy="241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424397" y="4534662"/>
              <a:ext cx="1802032" cy="4370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1" spc="-1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 </a:t>
              </a:r>
              <a:r>
                <a:rPr lang="ko-KR" altLang="en-US" sz="1400" b="1" spc="-1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자소 </a:t>
              </a:r>
              <a:r>
                <a:rPr lang="ko-KR" altLang="en-US" sz="1400" b="1" spc="-1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단위 </a:t>
              </a:r>
              <a:r>
                <a:rPr lang="en-US" altLang="ko-KR" sz="1400" b="1" spc="-15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TRIE</a:t>
              </a:r>
              <a:r>
                <a:rPr lang="en-US" altLang="ko-KR" sz="1400" b="1" spc="-1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1400" b="1" spc="-1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구조 </a:t>
              </a:r>
              <a:r>
                <a:rPr lang="en-US" altLang="ko-KR" sz="1400" b="1" spc="-1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ko-KR" altLang="en-US" sz="1400" b="1" spc="-1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085434" y="3431281"/>
            <a:ext cx="3401062" cy="2842286"/>
            <a:chOff x="179561" y="3050248"/>
            <a:chExt cx="3401062" cy="2842286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61" y="3050248"/>
              <a:ext cx="3401062" cy="1518331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1" name="그룹 20"/>
            <p:cNvGrpSpPr/>
            <p:nvPr/>
          </p:nvGrpSpPr>
          <p:grpSpPr>
            <a:xfrm>
              <a:off x="372826" y="4374203"/>
              <a:ext cx="3067050" cy="1518331"/>
              <a:chOff x="821427" y="2847132"/>
              <a:chExt cx="3067050" cy="1518331"/>
            </a:xfrm>
          </p:grpSpPr>
          <p:pic>
            <p:nvPicPr>
              <p:cNvPr id="22" name="_x284226072" descr="EMB00002198933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1427" y="2847132"/>
                <a:ext cx="3067050" cy="9858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직사각형 22"/>
              <p:cNvSpPr/>
              <p:nvPr/>
            </p:nvSpPr>
            <p:spPr>
              <a:xfrm>
                <a:off x="1140561" y="3928420"/>
                <a:ext cx="2303836" cy="437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400" b="1" spc="-15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</a:t>
                </a:r>
                <a:r>
                  <a:rPr lang="ko-KR" altLang="en-US" sz="1400" b="1" spc="-1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400" b="1" spc="-15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HMM(Hidden </a:t>
                </a:r>
                <a:r>
                  <a:rPr lang="en-US" altLang="ko-KR" sz="1400" b="1" spc="-1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Markov Model) </a:t>
                </a:r>
                <a:r>
                  <a:rPr lang="en-US" altLang="ko-KR" sz="1400" b="1" spc="-15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</a:t>
                </a:r>
                <a:endParaRPr lang="ko-KR" altLang="en-US" sz="1400" b="1" spc="-1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4" name="직사각형 23"/>
          <p:cNvSpPr/>
          <p:nvPr/>
        </p:nvSpPr>
        <p:spPr>
          <a:xfrm>
            <a:off x="716905" y="2127370"/>
            <a:ext cx="797138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한글은 영어와는 다르게 결합언어의 특징을 지님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이벤트 추출을 위한 토픽 모델링을 실시하기 전에 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KOMORAN</a:t>
            </a: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을 통한 한글 전처리 실시 </a:t>
            </a:r>
            <a:endParaRPr lang="en-US" altLang="ko-KR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에서 개발된 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LDA</a:t>
            </a: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기반의 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MALLET</a:t>
            </a: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을 활용하여 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Topic Modeling </a:t>
            </a: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실시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AutoShape 29"/>
          <p:cNvSpPr>
            <a:spLocks noChangeArrowheads="1"/>
          </p:cNvSpPr>
          <p:nvPr/>
        </p:nvSpPr>
        <p:spPr bwMode="gray">
          <a:xfrm rot="16200000" flipV="1">
            <a:off x="1722475" y="4654599"/>
            <a:ext cx="1112448" cy="201274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4F4F4F"/>
              </a:gs>
              <a:gs pos="100000">
                <a:srgbClr val="FFFFFF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kern="0" cap="none" spc="-15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5526606" y="3717882"/>
            <a:ext cx="3134723" cy="2555685"/>
            <a:chOff x="5930713" y="3587282"/>
            <a:chExt cx="3134723" cy="2555685"/>
          </a:xfrm>
        </p:grpSpPr>
        <p:pic>
          <p:nvPicPr>
            <p:cNvPr id="27" name="Picture 2" descr="http://mallet.cs.umass.edu/logo3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7432" y="3588811"/>
              <a:ext cx="1405252" cy="620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8" name="그룹 27"/>
            <p:cNvGrpSpPr/>
            <p:nvPr/>
          </p:nvGrpSpPr>
          <p:grpSpPr>
            <a:xfrm>
              <a:off x="6046011" y="4394146"/>
              <a:ext cx="3019425" cy="1748821"/>
              <a:chOff x="608268" y="2011961"/>
              <a:chExt cx="3019425" cy="1748821"/>
            </a:xfrm>
          </p:grpSpPr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8268" y="2011961"/>
                <a:ext cx="3019425" cy="1323975"/>
              </a:xfrm>
              <a:prstGeom prst="rect">
                <a:avLst/>
              </a:prstGeom>
            </p:spPr>
          </p:pic>
          <p:sp>
            <p:nvSpPr>
              <p:cNvPr id="32" name="직사각형 31"/>
              <p:cNvSpPr/>
              <p:nvPr/>
            </p:nvSpPr>
            <p:spPr>
              <a:xfrm>
                <a:off x="877690" y="3323739"/>
                <a:ext cx="2700868" cy="437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400" b="1" spc="-1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 </a:t>
                </a:r>
                <a:r>
                  <a:rPr lang="en-US" altLang="ko-KR" sz="1400" b="1" spc="-15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LDA</a:t>
                </a:r>
                <a:r>
                  <a:rPr lang="en-US" altLang="ko-KR" sz="1400" b="1" spc="-1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(Latent </a:t>
                </a:r>
                <a:r>
                  <a:rPr lang="en-US" altLang="ko-KR" sz="1400" b="1" spc="-15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Dirichlet</a:t>
                </a:r>
                <a:r>
                  <a:rPr lang="en-US" altLang="ko-KR" sz="1400" b="1" spc="-1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Allocation</a:t>
                </a:r>
                <a:r>
                  <a:rPr lang="en-US" altLang="ko-KR" sz="1400" b="1" spc="-15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ko-KR" altLang="en-US" sz="1400" b="1" spc="-15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추정 </a:t>
                </a:r>
                <a:r>
                  <a:rPr lang="en-US" altLang="ko-KR" sz="1400" b="1" spc="-15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</a:t>
                </a:r>
                <a:endParaRPr lang="ko-KR" altLang="en-US" sz="1400" b="1" spc="-1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0713" y="3587282"/>
              <a:ext cx="1625011" cy="733237"/>
            </a:xfrm>
            <a:prstGeom prst="rect">
              <a:avLst/>
            </a:prstGeom>
          </p:spPr>
        </p:pic>
      </p:grpSp>
      <p:sp>
        <p:nvSpPr>
          <p:cNvPr id="33" name="AutoShape 29"/>
          <p:cNvSpPr>
            <a:spLocks noChangeArrowheads="1"/>
          </p:cNvSpPr>
          <p:nvPr/>
        </p:nvSpPr>
        <p:spPr bwMode="gray">
          <a:xfrm rot="16200000" flipV="1">
            <a:off x="4909016" y="4654599"/>
            <a:ext cx="1112448" cy="201274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4F4F4F"/>
              </a:gs>
              <a:gs pos="100000">
                <a:srgbClr val="FFFFFF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kern="0" cap="none" spc="-15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82289" y="1685233"/>
            <a:ext cx="8406001" cy="4686992"/>
          </a:xfrm>
          <a:prstGeom prst="rect">
            <a:avLst/>
          </a:prstGeom>
          <a:noFill/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73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내용 개체 틀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27"/>
          <a:stretch/>
        </p:blipFill>
        <p:spPr>
          <a:xfrm>
            <a:off x="1897784" y="1777842"/>
            <a:ext cx="5500305" cy="329050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Instructor Profile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63694" y="-19761"/>
            <a:ext cx="32431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2018 </a:t>
            </a:r>
            <a:r>
              <a:rPr lang="ko-KR" altLang="en-US" sz="1000" dirty="0" smtClean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 smtClean="0">
                <a:solidFill>
                  <a:schemeClr val="bg1"/>
                </a:solidFill>
              </a:rPr>
              <a:t>Business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Bigdata</a:t>
            </a:r>
            <a:r>
              <a:rPr lang="en-US" altLang="ko-KR" sz="1000" dirty="0" smtClean="0">
                <a:solidFill>
                  <a:schemeClr val="bg1"/>
                </a:solidFill>
              </a:rPr>
              <a:t> Analysis </a:t>
            </a:r>
            <a:r>
              <a:rPr lang="ko-KR" altLang="en-US" sz="1000" dirty="0" smtClean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12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AutoDevBot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Hackathon | 2nd Place (2014) In San Francisco,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California, US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8" t="21904" r="38156"/>
          <a:stretch/>
        </p:blipFill>
        <p:spPr>
          <a:xfrm>
            <a:off x="282289" y="1777842"/>
            <a:ext cx="1534337" cy="2961141"/>
          </a:xfrm>
        </p:spPr>
      </p:pic>
      <p:pic>
        <p:nvPicPr>
          <p:cNvPr id="17" name="내용 개체 틀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59"/>
          <a:stretch/>
        </p:blipFill>
        <p:spPr>
          <a:xfrm>
            <a:off x="5605587" y="4555057"/>
            <a:ext cx="3259707" cy="203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9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Instructor Profile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63694" y="-19761"/>
            <a:ext cx="32431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2018 </a:t>
            </a:r>
            <a:r>
              <a:rPr lang="ko-KR" altLang="en-US" sz="1000" dirty="0" smtClean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 smtClean="0">
                <a:solidFill>
                  <a:schemeClr val="bg1"/>
                </a:solidFill>
              </a:rPr>
              <a:t>Business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Bigdata</a:t>
            </a:r>
            <a:r>
              <a:rPr lang="en-US" altLang="ko-KR" sz="1000" dirty="0" smtClean="0">
                <a:solidFill>
                  <a:schemeClr val="bg1"/>
                </a:solidFill>
              </a:rPr>
              <a:t> Analysis </a:t>
            </a:r>
            <a:r>
              <a:rPr lang="ko-KR" altLang="en-US" sz="1000" dirty="0" smtClean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Freelance Web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Developer (2012 ~ Current)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52" y="1631383"/>
            <a:ext cx="3815837" cy="25920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10063" r="11631"/>
          <a:stretch/>
        </p:blipFill>
        <p:spPr>
          <a:xfrm>
            <a:off x="4872453" y="1631383"/>
            <a:ext cx="3815837" cy="25771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0" name="Picture 2" descr="http://studioit.co.kr/wp-content/uploads/2014/05/20150225_005025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52" y="4325259"/>
            <a:ext cx="3815837" cy="239233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studioit.co.kr/wp-content/uploads/2015/02/20150225_014134.png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452" y="4325259"/>
            <a:ext cx="3815837" cy="239233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6588" y="2998268"/>
            <a:ext cx="3877402" cy="26839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58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769" y="1249544"/>
            <a:ext cx="7004769" cy="4787238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Lecture note &amp; Source Code &amp; Textbook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63694" y="-19761"/>
            <a:ext cx="32431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2018 </a:t>
            </a:r>
            <a:r>
              <a:rPr lang="ko-KR" altLang="en-US" sz="1000" dirty="0" smtClean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 smtClean="0">
                <a:solidFill>
                  <a:schemeClr val="bg1"/>
                </a:solidFill>
              </a:rPr>
              <a:t>Business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Bigdata</a:t>
            </a:r>
            <a:r>
              <a:rPr lang="en-US" altLang="ko-KR" sz="1000" dirty="0" smtClean="0">
                <a:solidFill>
                  <a:schemeClr val="bg1"/>
                </a:solidFill>
              </a:rPr>
              <a:t> Analysis </a:t>
            </a:r>
            <a:r>
              <a:rPr lang="ko-KR" altLang="en-US" sz="1000" dirty="0" smtClean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Repository </a:t>
            </a: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github.com/yunho0130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29324" y="5986307"/>
            <a:ext cx="48480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https://</a:t>
            </a:r>
            <a:r>
              <a:rPr lang="en-US" altLang="ko-KR" sz="2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github.com/yunho0130</a:t>
            </a:r>
            <a:r>
              <a:rPr lang="en-US" altLang="ko-KR" sz="2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ko-KR" altLang="en-US" sz="24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229023" y="2510819"/>
            <a:ext cx="2871788" cy="11323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97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Lecture note &amp; Source Code &amp; Textbook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63694" y="-19761"/>
            <a:ext cx="32431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2018 </a:t>
            </a:r>
            <a:r>
              <a:rPr lang="ko-KR" altLang="en-US" sz="1000" dirty="0" smtClean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 smtClean="0">
                <a:solidFill>
                  <a:schemeClr val="bg1"/>
                </a:solidFill>
              </a:rPr>
              <a:t>Business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Bigdata</a:t>
            </a:r>
            <a:r>
              <a:rPr lang="en-US" altLang="ko-KR" sz="1000" dirty="0" smtClean="0">
                <a:solidFill>
                  <a:schemeClr val="bg1"/>
                </a:solidFill>
              </a:rPr>
              <a:t> Analysis </a:t>
            </a:r>
            <a:r>
              <a:rPr lang="ko-KR" altLang="en-US" sz="1000" dirty="0" smtClean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Repository </a:t>
            </a: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https://github.com/yunho0130</a:t>
            </a: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15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204914" y="1290862"/>
            <a:ext cx="6879065" cy="5567138"/>
            <a:chOff x="1486267" y="880834"/>
            <a:chExt cx="6879065" cy="556713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6267" y="880834"/>
              <a:ext cx="6818695" cy="5567138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7213118" y="2927214"/>
              <a:ext cx="1152214" cy="32319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822468" y="1339970"/>
              <a:ext cx="2542864" cy="32319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화살표 연결선 16"/>
            <p:cNvCxnSpPr>
              <a:stCxn id="14" idx="2"/>
              <a:endCxn id="4" idx="0"/>
            </p:cNvCxnSpPr>
            <p:nvPr/>
          </p:nvCxnSpPr>
          <p:spPr>
            <a:xfrm>
              <a:off x="7093900" y="1663162"/>
              <a:ext cx="695325" cy="12640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522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</a:rPr>
              <a:t>Introduction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19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2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세대 프로그래머가 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3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세대 프로그래머에게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…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1" y="1269485"/>
            <a:ext cx="8406001" cy="6592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지금 시기에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Python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배운 다는 것은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Pointer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나 엄격한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Type Casting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벗어나 </a:t>
            </a:r>
            <a:r>
              <a:rPr lang="ko-KR" altLang="en-US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좀 더 서비스에 초점을 맞춘 개발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할 수 있다는 것을 의미함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63694" y="-19761"/>
            <a:ext cx="32431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2018 </a:t>
            </a:r>
            <a:r>
              <a:rPr lang="ko-KR" altLang="en-US" sz="1000" dirty="0" smtClean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 smtClean="0">
                <a:solidFill>
                  <a:schemeClr val="bg1"/>
                </a:solidFill>
              </a:rPr>
              <a:t>Business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Bigdata</a:t>
            </a:r>
            <a:r>
              <a:rPr lang="en-US" altLang="ko-KR" sz="1000" dirty="0" smtClean="0">
                <a:solidFill>
                  <a:schemeClr val="bg1"/>
                </a:solidFill>
              </a:rPr>
              <a:t> Analysis </a:t>
            </a:r>
            <a:r>
              <a:rPr lang="ko-KR" altLang="en-US" sz="1000" dirty="0" smtClean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Programming 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Generation in Korea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064059" y="5565322"/>
            <a:ext cx="2301147" cy="217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smtClean="0"/>
              <a:t>출처</a:t>
            </a:r>
            <a:r>
              <a:rPr lang="en-US" altLang="ko-KR" sz="800" dirty="0" smtClean="0"/>
              <a:t>: </a:t>
            </a:r>
            <a:r>
              <a:rPr lang="ko-KR" altLang="en-US" sz="800" dirty="0" smtClean="0"/>
              <a:t>자바지기</a:t>
            </a:r>
            <a:r>
              <a:rPr lang="en-US" altLang="ko-KR" sz="800" dirty="0" smtClean="0"/>
              <a:t>, </a:t>
            </a:r>
            <a:r>
              <a:rPr lang="en-US" altLang="ko-KR" sz="800" dirty="0">
                <a:hlinkClick r:id="rId3"/>
              </a:rPr>
              <a:t>https://</a:t>
            </a:r>
            <a:r>
              <a:rPr lang="en-US" altLang="ko-KR" sz="800" dirty="0" smtClean="0">
                <a:hlinkClick r:id="rId3"/>
              </a:rPr>
              <a:t>slipp.net/questions/80</a:t>
            </a:r>
            <a:r>
              <a:rPr lang="en-US" altLang="ko-KR" sz="800" dirty="0" smtClean="0"/>
              <a:t> </a:t>
            </a:r>
            <a:endParaRPr lang="ko-KR" altLang="en-US" sz="800" dirty="0"/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072" y="2029546"/>
            <a:ext cx="3793859" cy="3552914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323850" y="2073445"/>
            <a:ext cx="421198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Q.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도대체 프로그래머가 알아야 하는 기본지식이 어디까지인가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? </a:t>
            </a:r>
          </a:p>
          <a:p>
            <a:pPr algn="just"/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1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세대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: C, C++, Cobol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Fortran, Assembly </a:t>
            </a:r>
          </a:p>
          <a:p>
            <a:pPr algn="just"/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 C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도 할 줄 모르고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자료 구조나 알고리즘도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모르면서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무슨 프로그래밍을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하느냐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</a:p>
          <a:p>
            <a:pPr algn="just"/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자바부터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시작해서 무슨 프로그래밍을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하겠냐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</a:p>
          <a:p>
            <a:pPr algn="just"/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2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세대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: Java </a:t>
            </a:r>
          </a:p>
          <a:p>
            <a:pPr algn="just"/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자바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JSP, Servlet,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Jdbc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쿼리에 대한 개념도 제대로 가지고 있지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않으면서 무슨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프로그래밍을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하느냐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</a:p>
          <a:p>
            <a:pPr algn="just"/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3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세대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: Python, Ruby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등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algn="just"/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“Django, Ruby On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Rails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등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 Stack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부터 개발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시작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우리는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….?”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82291" y="5965337"/>
            <a:ext cx="8406000" cy="4410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spc="-5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면접대비 본 강좌에서는 기본적인 자료구조나 알고리즘 구현까지도 다룹니다</a:t>
            </a:r>
            <a:r>
              <a:rPr lang="en-US" altLang="ko-KR" sz="1400" b="1" spc="-5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spc="-5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048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Textbook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1" y="1269485"/>
            <a:ext cx="8406001" cy="418191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하버드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MIT,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미시건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등에서 주 교재로 사용되고 있으며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다양한 논문에서 인용되고 있는 교재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63694" y="-19761"/>
            <a:ext cx="32431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2018 </a:t>
            </a:r>
            <a:r>
              <a:rPr lang="ko-KR" altLang="en-US" sz="1000" dirty="0" smtClean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 smtClean="0">
                <a:solidFill>
                  <a:schemeClr val="bg1"/>
                </a:solidFill>
              </a:rPr>
              <a:t>Business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Bigdata</a:t>
            </a:r>
            <a:r>
              <a:rPr lang="en-US" altLang="ko-KR" sz="1000" dirty="0" smtClean="0">
                <a:solidFill>
                  <a:schemeClr val="bg1"/>
                </a:solidFill>
              </a:rPr>
              <a:t> Analysis </a:t>
            </a:r>
            <a:r>
              <a:rPr lang="ko-KR" altLang="en-US" sz="1000" dirty="0" smtClean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8115" y="1743472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신뢰할 수 있으면서 라이선스가 개방되어 있고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한글 번역본이 존재하는 유일한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Python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교재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첫 교재는 한글로 시작하고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프로그래밍에 대한 기초 지식이 잡히고 흥미가 생기는 순간 부터는 영문 교재로 공부할 것을 추천함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18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59" y="2777102"/>
            <a:ext cx="4129591" cy="135850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1028" y="2546915"/>
            <a:ext cx="4629022" cy="1761682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436059" y="4308597"/>
            <a:ext cx="4862178" cy="2466597"/>
            <a:chOff x="488156" y="3961059"/>
            <a:chExt cx="4862178" cy="246659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8156" y="3961059"/>
              <a:ext cx="4862178" cy="2466597"/>
            </a:xfrm>
            <a:prstGeom prst="rect">
              <a:avLst/>
            </a:prstGeom>
          </p:spPr>
        </p:pic>
        <p:sp>
          <p:nvSpPr>
            <p:cNvPr id="28" name="직사각형 27"/>
            <p:cNvSpPr/>
            <p:nvPr/>
          </p:nvSpPr>
          <p:spPr>
            <a:xfrm>
              <a:off x="1390776" y="5619029"/>
              <a:ext cx="420586" cy="16159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교재를 선택하기 까지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… 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78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Textbook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63694" y="-19761"/>
            <a:ext cx="32431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2018 </a:t>
            </a:r>
            <a:r>
              <a:rPr lang="ko-KR" altLang="en-US" sz="1000" dirty="0" smtClean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 smtClean="0">
                <a:solidFill>
                  <a:schemeClr val="bg1"/>
                </a:solidFill>
              </a:rPr>
              <a:t>Business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Bigdata</a:t>
            </a:r>
            <a:r>
              <a:rPr lang="en-US" altLang="ko-KR" sz="1000" dirty="0" smtClean="0">
                <a:solidFill>
                  <a:schemeClr val="bg1"/>
                </a:solidFill>
              </a:rPr>
              <a:t> Analysis </a:t>
            </a:r>
            <a:r>
              <a:rPr lang="ko-KR" altLang="en-US" sz="1000" dirty="0" smtClean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19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교재를 선택하기 까지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… 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47" y="1832417"/>
            <a:ext cx="8608402" cy="426098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82291" y="1269485"/>
            <a:ext cx="8406001" cy="418191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필요한 사람만 교재를 구매할 수 있도록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16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95" y="1848748"/>
            <a:ext cx="5814886" cy="3996990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Anaconda Download &amp; Install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63694" y="-19761"/>
            <a:ext cx="32431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2018 </a:t>
            </a:r>
            <a:r>
              <a:rPr lang="ko-KR" altLang="en-US" sz="1000" dirty="0" smtClean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 smtClean="0">
                <a:solidFill>
                  <a:schemeClr val="bg1"/>
                </a:solidFill>
              </a:rPr>
              <a:t>Business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Bigdata</a:t>
            </a:r>
            <a:r>
              <a:rPr lang="en-US" altLang="ko-KR" sz="1000" dirty="0" smtClean="0">
                <a:solidFill>
                  <a:schemeClr val="bg1"/>
                </a:solidFill>
              </a:rPr>
              <a:t> Analysis </a:t>
            </a:r>
            <a:r>
              <a:rPr lang="ko-KR" altLang="en-US" sz="1000" dirty="0" smtClean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4"/>
              </a:rPr>
              <a:t>https://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hlinkClick r:id="rId4"/>
              </a:rPr>
              <a:t>www.continuum.io/downloads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82289" y="1461467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데이터 분석에 필요한 많은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Package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들을 기본으로 포함하고 있어서 의존성 관리에 용이함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9624" y="3230277"/>
            <a:ext cx="5518666" cy="346320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6244505" y="4983309"/>
            <a:ext cx="2465217" cy="11323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03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Coverage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1" y="1269485"/>
            <a:ext cx="8406001" cy="418191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본 강좌를 통해 다양한 프로그래밍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직군의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실제 업무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경험할 수 있을 것으로 기대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63694" y="-19761"/>
            <a:ext cx="32431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2018 </a:t>
            </a:r>
            <a:r>
              <a:rPr lang="ko-KR" altLang="en-US" sz="1000" dirty="0" smtClean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 smtClean="0">
                <a:solidFill>
                  <a:schemeClr val="bg1"/>
                </a:solidFill>
              </a:rPr>
              <a:t>Business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Bigdata</a:t>
            </a:r>
            <a:r>
              <a:rPr lang="en-US" altLang="ko-KR" sz="1000" dirty="0" smtClean="0">
                <a:solidFill>
                  <a:schemeClr val="bg1"/>
                </a:solidFill>
              </a:rPr>
              <a:t> Analysis </a:t>
            </a:r>
            <a:r>
              <a:rPr lang="ko-KR" altLang="en-US" sz="1000" dirty="0" smtClean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8115" y="1743472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신입사원의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1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년이내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퇴사율이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27.5%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인데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이는 실제 현업을 제대로 경험하지 못했기 때문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20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157" y="2266797"/>
            <a:ext cx="4561134" cy="401410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19641" y="6476108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smtClean="0"/>
              <a:t>만화 출처</a:t>
            </a:r>
            <a:r>
              <a:rPr lang="en-US" altLang="ko-KR" sz="900" smtClean="0"/>
              <a:t>: </a:t>
            </a:r>
            <a:r>
              <a:rPr lang="ko-KR" altLang="en-US" sz="900" smtClean="0">
                <a:hlinkClick r:id="rId4"/>
              </a:rPr>
              <a:t>http</a:t>
            </a:r>
            <a:r>
              <a:rPr lang="ko-KR" altLang="en-US" sz="900">
                <a:hlinkClick r:id="rId4"/>
              </a:rPr>
              <a:t>://</a:t>
            </a:r>
            <a:r>
              <a:rPr lang="ko-KR" altLang="en-US" sz="900" smtClean="0">
                <a:hlinkClick r:id="rId4"/>
              </a:rPr>
              <a:t>www.dorkly.com/post/75301/videogame-jobs-expectation-vs-reality</a:t>
            </a:r>
            <a:r>
              <a:rPr lang="ko-KR" altLang="en-US" sz="900" smtClean="0"/>
              <a:t> </a:t>
            </a:r>
            <a:endParaRPr lang="ko-KR" altLang="en-US" sz="900"/>
          </a:p>
        </p:txBody>
      </p:sp>
      <p:pic>
        <p:nvPicPr>
          <p:cNvPr id="21" name="Picture 2" descr="http://cfile7.uf.tistory.com/image/151EAE494E2E4CB30E935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91" y="2417584"/>
            <a:ext cx="3733826" cy="220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336556" y="4695434"/>
            <a:ext cx="359221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"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사람들은 우리에 대해 영웅 스토리와 같은 소설을 씁니다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 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하지만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막상 우리가 했던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일은 </a:t>
            </a:r>
            <a:r>
              <a:rPr lang="ko-KR" altLang="en-US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그저 </a:t>
            </a:r>
            <a:r>
              <a:rPr lang="en-US" altLang="ko-KR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년 동안 열심히 </a:t>
            </a:r>
            <a:r>
              <a:rPr lang="ko-KR" altLang="en-US" sz="1600" b="1" spc="-150" dirty="0" err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코딩한</a:t>
            </a:r>
            <a:r>
              <a:rPr lang="ko-KR" altLang="en-US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것 뿐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이었어요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그냥 코딩이요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.“</a:t>
            </a:r>
          </a:p>
          <a:p>
            <a:pPr algn="just"/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-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마크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주커버그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경영 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ko-KR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빅데이터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’ </a:t>
            </a:r>
            <a:r>
              <a:rPr lang="ko-KR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분석 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(‘</a:t>
            </a:r>
            <a:r>
              <a:rPr lang="ko-KR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경영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ko-KR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보다는 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ko-KR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빅데이터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ko-KR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에 무게를 둔 강의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52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평가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1" y="1269485"/>
            <a:ext cx="8406001" cy="418191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스스로에게 무언가가 남아서 활용할 수 있는 것들만 과제나 평가 지표로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삼으려함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63694" y="-19761"/>
            <a:ext cx="32431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2018 </a:t>
            </a:r>
            <a:r>
              <a:rPr lang="ko-KR" altLang="en-US" sz="1000" dirty="0" smtClean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 smtClean="0">
                <a:solidFill>
                  <a:schemeClr val="bg1"/>
                </a:solidFill>
              </a:rPr>
              <a:t>Business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Bigdata</a:t>
            </a:r>
            <a:r>
              <a:rPr lang="en-US" altLang="ko-KR" sz="1000" dirty="0" smtClean="0">
                <a:solidFill>
                  <a:schemeClr val="bg1"/>
                </a:solidFill>
              </a:rPr>
              <a:t> Analysis </a:t>
            </a:r>
            <a:r>
              <a:rPr lang="ko-KR" altLang="en-US" sz="1000" dirty="0" smtClean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21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실질적인 데이터 분석 역량 향상에 중점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33" y="2820690"/>
            <a:ext cx="7662887" cy="1551051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378115" y="1743472"/>
            <a:ext cx="82219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과제물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: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데이터 분석가 혹은 개발자의 필수적인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Github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계정 생성과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기술블로그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퀴즈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: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꼭 외워야 하는 개념들 중심으로 실시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팀 프로젝트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: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실제로 데이터 분석을 해봐야 스스로에게 남을 것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프로젝트가 가장 중요함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기말고사 없음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57240" y="4472225"/>
            <a:ext cx="659544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600" b="1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 </a:t>
            </a:r>
            <a:r>
              <a:rPr lang="ko-KR" altLang="en-US" sz="1600" b="1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팀 프로젝트 평가 기준 </a:t>
            </a:r>
            <a:endParaRPr lang="en-US" altLang="ko-KR" sz="1600" b="1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데이터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분석 절차 준수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분석 결과물의 수준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분석 난이도 및 보고서의 완성도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분석 결과의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전달력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발표 및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시간준수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결과물의 정확성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해석의 적합성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기타고려사항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팀장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가산점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팀원 기여도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수업 참여도 질의응답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등 </a:t>
            </a:r>
          </a:p>
        </p:txBody>
      </p:sp>
    </p:spTree>
    <p:extLst>
      <p:ext uri="{BB962C8B-B14F-4D97-AF65-F5344CB8AC3E}">
        <p14:creationId xmlns:p14="http://schemas.microsoft.com/office/powerpoint/2010/main" val="96966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수업 난이도 설문조사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63694" y="-19761"/>
            <a:ext cx="32431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2018 </a:t>
            </a:r>
            <a:r>
              <a:rPr lang="ko-KR" altLang="en-US" sz="1000" dirty="0" smtClean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 smtClean="0">
                <a:solidFill>
                  <a:schemeClr val="bg1"/>
                </a:solidFill>
              </a:rPr>
              <a:t>Business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Bigdata</a:t>
            </a:r>
            <a:r>
              <a:rPr lang="en-US" altLang="ko-KR" sz="1000" dirty="0" smtClean="0">
                <a:solidFill>
                  <a:schemeClr val="bg1"/>
                </a:solidFill>
              </a:rPr>
              <a:t> Analysis </a:t>
            </a:r>
            <a:r>
              <a:rPr lang="ko-KR" altLang="en-US" sz="1000" dirty="0" smtClean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22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82801" y="5968346"/>
            <a:ext cx="4604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3"/>
              </a:rPr>
              <a:t>https://</a:t>
            </a:r>
            <a:r>
              <a:rPr lang="ko-KR" altLang="en-US" dirty="0" smtClean="0">
                <a:hlinkClick r:id="rId3"/>
              </a:rPr>
              <a:t>goo.gl/forms/37h0riO2xeYHPsUu2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90" y="948600"/>
            <a:ext cx="8415861" cy="493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3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감사합니다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03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Lecture note &amp; Source Code &amp; Textbook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63694" y="-19761"/>
            <a:ext cx="32431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2018 </a:t>
            </a:r>
            <a:r>
              <a:rPr lang="ko-KR" altLang="en-US" sz="1000" dirty="0" smtClean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 smtClean="0">
                <a:solidFill>
                  <a:schemeClr val="bg1"/>
                </a:solidFill>
              </a:rPr>
              <a:t>Business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Bigdata</a:t>
            </a:r>
            <a:r>
              <a:rPr lang="en-US" altLang="ko-KR" sz="1000" dirty="0" smtClean="0">
                <a:solidFill>
                  <a:schemeClr val="bg1"/>
                </a:solidFill>
              </a:rPr>
              <a:t> Analysis </a:t>
            </a:r>
            <a:r>
              <a:rPr lang="ko-KR" altLang="en-US" sz="1000" dirty="0" smtClean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91" y="922999"/>
            <a:ext cx="8387518" cy="540780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949380" y="6330800"/>
            <a:ext cx="55366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</a:t>
            </a:r>
            <a:r>
              <a:rPr lang="ko-KR" altLang="en-US" dirty="0" smtClean="0">
                <a:hlinkClick r:id="rId4"/>
              </a:rPr>
              <a:t>github.com/join?source=header-home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497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수업 이후 시간에 질문하는 방법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63694" y="-19761"/>
            <a:ext cx="32431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2018 </a:t>
            </a:r>
            <a:r>
              <a:rPr lang="ko-KR" altLang="en-US" sz="1000" dirty="0" smtClean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 smtClean="0">
                <a:solidFill>
                  <a:schemeClr val="bg1"/>
                </a:solidFill>
              </a:rPr>
              <a:t>Business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Bigdata</a:t>
            </a:r>
            <a:r>
              <a:rPr lang="en-US" altLang="ko-KR" sz="1000" dirty="0" smtClean="0">
                <a:solidFill>
                  <a:schemeClr val="bg1"/>
                </a:solidFill>
              </a:rPr>
              <a:t> Analysis </a:t>
            </a:r>
            <a:r>
              <a:rPr lang="ko-KR" altLang="en-US" sz="1000" dirty="0" smtClean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407" y="942757"/>
            <a:ext cx="6929768" cy="565828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964279" y="3485509"/>
            <a:ext cx="1176801" cy="41827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80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</a:rPr>
              <a:t>Instructor Profile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42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may contain: one or more peop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914" y="2389041"/>
            <a:ext cx="5563376" cy="417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Instructor Profile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63694" y="-19761"/>
            <a:ext cx="32431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2018 </a:t>
            </a:r>
            <a:r>
              <a:rPr lang="ko-KR" altLang="en-US" sz="1000" dirty="0" smtClean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 smtClean="0">
                <a:solidFill>
                  <a:schemeClr val="bg1"/>
                </a:solidFill>
              </a:rPr>
              <a:t>Business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Bigdata</a:t>
            </a:r>
            <a:r>
              <a:rPr lang="en-US" altLang="ko-KR" sz="1000" dirty="0" smtClean="0">
                <a:solidFill>
                  <a:schemeClr val="bg1"/>
                </a:solidFill>
              </a:rPr>
              <a:t> Analysis </a:t>
            </a:r>
            <a:r>
              <a:rPr lang="ko-KR" altLang="en-US" sz="1000" dirty="0" smtClean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IBM Watson and Cloud Platform, Software Group, Technical Service Professional (2017~Current)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89" y="1603710"/>
            <a:ext cx="3326004" cy="2494503"/>
          </a:xfrm>
          <a:prstGeom prst="rect">
            <a:avLst/>
          </a:prstGeom>
        </p:spPr>
      </p:pic>
      <p:pic>
        <p:nvPicPr>
          <p:cNvPr id="1034" name="Picture 10" descr="Image result for ibm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411" y="1522011"/>
            <a:ext cx="1487331" cy="67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11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Instructor Profile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63694" y="-19761"/>
            <a:ext cx="32431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2018 </a:t>
            </a:r>
            <a:r>
              <a:rPr lang="ko-KR" altLang="en-US" sz="1000" dirty="0" smtClean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 smtClean="0">
                <a:solidFill>
                  <a:schemeClr val="bg1"/>
                </a:solidFill>
              </a:rPr>
              <a:t>Business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Bigdata</a:t>
            </a:r>
            <a:r>
              <a:rPr lang="en-US" altLang="ko-KR" sz="1000" dirty="0" smtClean="0">
                <a:solidFill>
                  <a:schemeClr val="bg1"/>
                </a:solidFill>
              </a:rPr>
              <a:t> Analysis </a:t>
            </a:r>
            <a:r>
              <a:rPr lang="ko-KR" altLang="en-US" sz="1000" dirty="0" smtClean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Carnegie Mellon Asia STEM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Instructor (2016 ~ 2017)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89" y="2076315"/>
            <a:ext cx="6557480" cy="45149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5082" t="16105" b="11515"/>
          <a:stretch/>
        </p:blipFill>
        <p:spPr>
          <a:xfrm>
            <a:off x="6992169" y="2076315"/>
            <a:ext cx="1880282" cy="25490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282289" y="1461467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STEM with Computer Science Program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Android with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appInventor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&amp; Python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287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Instructor Profile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63694" y="-19761"/>
            <a:ext cx="32431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2018 </a:t>
            </a:r>
            <a:r>
              <a:rPr lang="ko-KR" altLang="en-US" sz="1000" dirty="0" smtClean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 smtClean="0">
                <a:solidFill>
                  <a:schemeClr val="bg1"/>
                </a:solidFill>
              </a:rPr>
              <a:t>Business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Bigdata</a:t>
            </a:r>
            <a:r>
              <a:rPr lang="en-US" altLang="ko-KR" sz="1000" dirty="0" smtClean="0">
                <a:solidFill>
                  <a:schemeClr val="bg1"/>
                </a:solidFill>
              </a:rPr>
              <a:t> Analysis </a:t>
            </a:r>
            <a:r>
              <a:rPr lang="ko-KR" altLang="en-US" sz="1000" dirty="0" smtClean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8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Apache Zeppelin Contributor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(2016) Open Source Project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89" y="1603710"/>
            <a:ext cx="5981351" cy="4486014"/>
          </a:xfrm>
          <a:prstGeom prst="rect">
            <a:avLst/>
          </a:prstGeom>
        </p:spPr>
      </p:pic>
      <p:pic>
        <p:nvPicPr>
          <p:cNvPr id="1028" name="Picture 4" descr="zeppelin apache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919" y="4453620"/>
            <a:ext cx="3711371" cy="21247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604" y="1604024"/>
            <a:ext cx="1862750" cy="759863"/>
          </a:xfrm>
          <a:prstGeom prst="rect">
            <a:avLst/>
          </a:prstGeom>
        </p:spPr>
      </p:pic>
      <p:pic>
        <p:nvPicPr>
          <p:cNvPr id="4" name="Picture 2" descr="https://scontent-icn1-1.xx.fbcdn.net/t31.0-8/14991459_1264474096937985_295039773813101753_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341" y="2887625"/>
            <a:ext cx="2202013" cy="123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Instructor Profile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63694" y="-19761"/>
            <a:ext cx="32431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2018 </a:t>
            </a:r>
            <a:r>
              <a:rPr lang="ko-KR" altLang="en-US" sz="1000" dirty="0" smtClean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 smtClean="0">
                <a:solidFill>
                  <a:schemeClr val="bg1"/>
                </a:solidFill>
              </a:rPr>
              <a:t>Business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Bigdata</a:t>
            </a:r>
            <a:r>
              <a:rPr lang="en-US" altLang="ko-KR" sz="1000" dirty="0" smtClean="0">
                <a:solidFill>
                  <a:schemeClr val="bg1"/>
                </a:solidFill>
              </a:rPr>
              <a:t> Analysis </a:t>
            </a:r>
            <a:r>
              <a:rPr lang="ko-KR" altLang="en-US" sz="1000" dirty="0" smtClean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9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2016 Tableau Data Visualization Competition | 1st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Place (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2016), Tableau Expert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2289" y="1535294"/>
            <a:ext cx="3960000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28290" y="1558154"/>
            <a:ext cx="3960000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728290" y="4200708"/>
            <a:ext cx="3960000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82289" y="4177848"/>
            <a:ext cx="3960000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008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7810</TotalTime>
  <Words>878</Words>
  <Application>Microsoft Office PowerPoint</Application>
  <PresentationFormat>화면 슬라이드 쇼(4:3)</PresentationFormat>
  <Paragraphs>170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맑은 고딕</vt:lpstr>
      <vt:lpstr>Times New Roman</vt:lpstr>
      <vt:lpstr>Arial</vt:lpstr>
      <vt:lpstr>Wingdings</vt:lpstr>
      <vt:lpstr>Office 테마</vt:lpstr>
      <vt:lpstr>Business Bigdata Analysis 00 Introduction</vt:lpstr>
      <vt:lpstr>Anaconda Download &amp; Install</vt:lpstr>
      <vt:lpstr>Lecture note &amp; Source Code &amp; Textbook</vt:lpstr>
      <vt:lpstr>수업 이후 시간에 질문하는 방법</vt:lpstr>
      <vt:lpstr>Instructor Profile</vt:lpstr>
      <vt:lpstr>Instructor Profile</vt:lpstr>
      <vt:lpstr>Instructor Profile</vt:lpstr>
      <vt:lpstr>Instructor Profile</vt:lpstr>
      <vt:lpstr>Instructor Profile</vt:lpstr>
      <vt:lpstr>Instructor Profile</vt:lpstr>
      <vt:lpstr>Instructor Profile</vt:lpstr>
      <vt:lpstr>Instructor Profile</vt:lpstr>
      <vt:lpstr>Instructor Profile</vt:lpstr>
      <vt:lpstr>Lecture note &amp; Source Code &amp; Textbook</vt:lpstr>
      <vt:lpstr>Lecture note &amp; Source Code &amp; Textbook</vt:lpstr>
      <vt:lpstr>Introduction</vt:lpstr>
      <vt:lpstr>2세대 프로그래머가 3세대 프로그래머에게…</vt:lpstr>
      <vt:lpstr>Textbook</vt:lpstr>
      <vt:lpstr>Textbook</vt:lpstr>
      <vt:lpstr>Coverage</vt:lpstr>
      <vt:lpstr>평가</vt:lpstr>
      <vt:lpstr>수업 난이도 설문조사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Maeng Yunho</cp:lastModifiedBy>
  <cp:revision>154</cp:revision>
  <cp:lastPrinted>2011-08-28T13:13:29Z</cp:lastPrinted>
  <dcterms:created xsi:type="dcterms:W3CDTF">2011-08-24T01:05:33Z</dcterms:created>
  <dcterms:modified xsi:type="dcterms:W3CDTF">2018-09-02T12:23:21Z</dcterms:modified>
</cp:coreProperties>
</file>